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76" r:id="rId8"/>
    <p:sldId id="266" r:id="rId9"/>
    <p:sldId id="267" r:id="rId10"/>
    <p:sldId id="265" r:id="rId11"/>
    <p:sldId id="271" r:id="rId12"/>
    <p:sldId id="273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6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2396" autoAdjust="0"/>
    <p:restoredTop sz="86391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3067"/>
        <p:guide pos="2880"/>
      </p:guideLst>
    </p:cSldViewPr>
  </p:slideViewPr>
  <p:outlineViewPr>
    <p:cViewPr>
      <p:scale>
        <a:sx n="33" d="100"/>
        <a:sy n="33" d="100"/>
      </p:scale>
      <p:origin x="0" y="60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476672"/>
            <a:ext cx="7707276" cy="5881286"/>
          </a:xfrm>
        </p:spPr>
        <p:txBody>
          <a:bodyPr>
            <a:normAutofit fontScale="90000"/>
          </a:bodyPr>
          <a:lstStyle/>
          <a:p>
            <a:pPr marL="420624" lvl="0" indent="-384048" algn="ctr">
              <a:spcBef>
                <a:spcPct val="20000"/>
              </a:spcBef>
            </a:pPr>
            <a:r>
              <a:rPr lang="ru-RU" sz="36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Презентация </a:t>
            </a:r>
            <a:r>
              <a:rPr lang="ru-RU" sz="3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на тему: </a:t>
            </a:r>
            <a:r>
              <a:rPr lang="ru-RU" sz="36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Использование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современных образовательных технологий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на уроках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немецкого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языка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»</a:t>
            </a:r>
            <a:b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Учитель немецкого языка</a:t>
            </a:r>
            <a:br>
              <a:rPr lang="ru-RU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МОУ СШ № 38 Волгоград</a:t>
            </a:r>
            <a:br>
              <a:rPr lang="ru-RU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Пономаренко И.В.</a:t>
            </a:r>
            <a:r>
              <a:rPr lang="ru-RU" sz="3200" dirty="0">
                <a:solidFill>
                  <a:srgbClr val="C00000"/>
                </a:solidFill>
                <a:ea typeface="Calibri"/>
                <a:cs typeface="Times New Roman"/>
              </a:rPr>
              <a:t/>
            </a:r>
            <a:br>
              <a:rPr lang="ru-RU" sz="3200" dirty="0">
                <a:solidFill>
                  <a:srgbClr val="C00000"/>
                </a:solidFill>
                <a:ea typeface="Calibri"/>
                <a:cs typeface="Times New Roman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1580" y="4509120"/>
            <a:ext cx="7560840" cy="1728191"/>
          </a:xfrm>
        </p:spPr>
        <p:txBody>
          <a:bodyPr>
            <a:normAutofit/>
          </a:bodyPr>
          <a:lstStyle/>
          <a:p>
            <a:pPr algn="l"/>
            <a:endParaRPr lang="ru-RU" dirty="0" smtClean="0"/>
          </a:p>
          <a:p>
            <a:pPr algn="l"/>
            <a:endParaRPr lang="ru-RU" dirty="0"/>
          </a:p>
          <a:p>
            <a:pPr algn="l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800" dirty="0" smtClean="0">
                <a:solidFill>
                  <a:prstClr val="white"/>
                </a:solidFill>
                <a:latin typeface="Arial"/>
              </a:rPr>
              <a:t>ВО </a:t>
            </a:r>
            <a:r>
              <a:rPr lang="ru-RU" sz="1300" dirty="0">
                <a:solidFill>
                  <a:prstClr val="white"/>
                </a:solidFill>
                <a:latin typeface="Arial"/>
              </a:rPr>
              <a:t>«ВПТ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093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        Будущее 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каждого государства определяется уровнем образования, воспитания, физического и духовного развития, гражданского становления детей и учащейся молодёжи. Для решения этой проблемы при обучении иностранным языкам используются современные педагогические технологии.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endParaRPr lang="ru-RU" sz="3000" dirty="0"/>
          </a:p>
        </p:txBody>
      </p:sp>
      <p:pic>
        <p:nvPicPr>
          <p:cNvPr id="3074" name="Picture 2" descr="C:\Users\home\Downloads\Картинке школа\Novostnayalenta83_64_1329207999_Fotolia_4244474_Subscription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23373"/>
            <a:ext cx="2880320" cy="192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25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548680"/>
            <a:ext cx="8183880" cy="4187952"/>
          </a:xfrm>
        </p:spPr>
        <p:txBody>
          <a:bodyPr>
            <a:normAutofit fontScale="25000" lnSpcReduction="20000"/>
          </a:bodyPr>
          <a:lstStyle/>
          <a:p>
            <a:pPr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9600" b="1" dirty="0">
                <a:solidFill>
                  <a:schemeClr val="accent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Уже успели хорошо зарекомендовать себя многие методики и технологии. Вот лишь некоторые из них:</a:t>
            </a: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проектные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технологии;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7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здоровьесберегающие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технологии;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игровые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технологии;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ИКТ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технология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интерактивного обучения;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мультимедийные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технологии;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обучение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сотрудничестве;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развивающие технологии; </a:t>
            </a:r>
          </a:p>
          <a:p>
            <a:pPr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модульное обучение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home\Downloads\Картинке школа\stack_of_book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367565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98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476672"/>
            <a:ext cx="8196396" cy="4331968"/>
          </a:xfrm>
        </p:spPr>
        <p:txBody>
          <a:bodyPr>
            <a:normAutofit fontScale="85000" lnSpcReduction="20000"/>
          </a:bodyPr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Clr>
                <a:srgbClr val="F07F09"/>
              </a:buClr>
              <a:buNone/>
            </a:pPr>
            <a:r>
              <a:rPr lang="ru-RU" sz="26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   </a:t>
            </a:r>
            <a: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Метод </a:t>
            </a:r>
            <a:r>
              <a:rPr lang="ru-RU" sz="34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создания  </a:t>
            </a:r>
            <a: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проектов</a:t>
            </a:r>
            <a:endParaRPr lang="ru-RU" sz="3400" dirty="0">
              <a:solidFill>
                <a:srgbClr val="C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Clr>
                <a:srgbClr val="F07F09"/>
              </a:buClr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дальнейшем можно использовать как учебные материалы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Можно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выделить следующие виды проектов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исследовательские;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творческие;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ролево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– игровые;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нформационные;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практико – ориентировочные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2276872"/>
            <a:ext cx="3384376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24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изучении темы о знаменитых людях Германии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можно предложить учащимся несколько направлений проектов, например, ученые и изобретатели, политические деятели, писатели и поэты,  личности, получившие известность на Российской земле.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5"/>
            <a:ext cx="3762772" cy="2822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home\Downloads\kCkCianUkc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2975"/>
            <a:ext cx="3960440" cy="263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436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Творческий проект(Осень в Волгограде- </a:t>
            </a:r>
            <a:r>
              <a:rPr lang="en-US" b="1" dirty="0" smtClean="0"/>
              <a:t>HERBST IN WOLGOGRAD</a:t>
            </a:r>
            <a:r>
              <a:rPr lang="ru-RU" b="1" dirty="0" smtClean="0"/>
              <a:t>)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34884" y="3244334"/>
            <a:ext cx="1874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Heinrich Heine</a:t>
            </a:r>
            <a:endParaRPr lang="ru-RU" dirty="0"/>
          </a:p>
        </p:txBody>
      </p:sp>
      <p:pic>
        <p:nvPicPr>
          <p:cNvPr id="1026" name="Picture 2" descr="C:\Users\Студент 09\Desktop\d11d6f77ad2515cb885993b6ea3d94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49694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325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тудент 09\Desktop\109101-2021923-12646-1lkwvfd.2j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692696"/>
            <a:ext cx="3168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Осень- Волго-</a:t>
            </a:r>
          </a:p>
          <a:p>
            <a:r>
              <a:rPr lang="ru-RU" b="1" dirty="0" smtClean="0"/>
              <a:t>Донской канал-</a:t>
            </a:r>
            <a:r>
              <a:rPr lang="en-US" b="1" dirty="0" err="1" smtClean="0"/>
              <a:t>Herbst</a:t>
            </a:r>
            <a:r>
              <a:rPr lang="en-US" b="1" dirty="0" smtClean="0"/>
              <a:t> </a:t>
            </a:r>
            <a:r>
              <a:rPr lang="en-US" b="1" dirty="0" err="1" smtClean="0"/>
              <a:t>Wolgo</a:t>
            </a:r>
            <a:r>
              <a:rPr lang="en-US" b="1" dirty="0" smtClean="0"/>
              <a:t>-Don-</a:t>
            </a:r>
            <a:r>
              <a:rPr lang="en-US" b="1" dirty="0" err="1" smtClean="0"/>
              <a:t>kanal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02661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99392"/>
            <a:ext cx="3168352" cy="144409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Творческий проект «Осень в Волгограде»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5А класс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64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87208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>
                <a:effectLst/>
              </a:rPr>
              <a:t> </a:t>
            </a:r>
            <a:endParaRPr lang="ru-RU" sz="3100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1796799"/>
              </p:ext>
            </p:extLst>
          </p:nvPr>
        </p:nvGraphicFramePr>
        <p:xfrm>
          <a:off x="1043608" y="-1611560"/>
          <a:ext cx="7416800" cy="1265533"/>
        </p:xfrm>
        <a:graphic>
          <a:graphicData uri="http://schemas.openxmlformats.org/drawingml/2006/table">
            <a:tbl>
              <a:tblPr/>
              <a:tblGrid>
                <a:gridCol w="7416800"/>
              </a:tblGrid>
              <a:tr h="1265533">
                <a:tc>
                  <a:txBody>
                    <a:bodyPr/>
                    <a:lstStyle/>
                    <a:p>
                      <a:pPr algn="ctr" fontAlgn="t"/>
                      <a:r>
                        <a:rPr lang="de-DE" sz="2800" b="1" dirty="0">
                          <a:effectLst/>
                        </a:rPr>
                        <a:t/>
                      </a:r>
                      <a:br>
                        <a:rPr lang="de-DE" sz="2800" b="1" dirty="0">
                          <a:effectLst/>
                        </a:rPr>
                      </a:br>
                      <a:endParaRPr lang="de-DE" sz="2800" b="1" dirty="0">
                        <a:effectLst/>
                      </a:endParaRPr>
                    </a:p>
                  </a:txBody>
                  <a:tcPr marL="82872" marR="82872" marT="41436" marB="41436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60648"/>
            <a:ext cx="8424936" cy="6597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60032" y="5517232"/>
            <a:ext cx="4044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ОСЕНЬ НА ВОЛГО-ДОНСКОМ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КАНАЛЕ 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15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88640"/>
            <a:ext cx="8424936" cy="6480719"/>
          </a:xfrm>
        </p:spPr>
      </p:pic>
      <p:sp>
        <p:nvSpPr>
          <p:cNvPr id="6" name="TextBox 5"/>
          <p:cNvSpPr txBox="1"/>
          <p:nvPr/>
        </p:nvSpPr>
        <p:spPr>
          <a:xfrm>
            <a:off x="5148064" y="5157192"/>
            <a:ext cx="2961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ОСЕНЬ НА МАМАЕВОМ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КУРГАНЕ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5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476672"/>
            <a:ext cx="8101528" cy="424163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Здоровъесберегающие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технологии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ome\Downloads\GUsaF3BGK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7263" y="1047750"/>
            <a:ext cx="72294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152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Интерактивная технология обучения</a:t>
            </a:r>
            <a:endParaRPr lang="ru-RU" sz="2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Интерактивность - это объединение, координация и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взаимодополнение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усилий коммуникативной цели и результата речевыми средствами. Интерактивность не просто создает реальные ситуации из жизни, но и заставляет учащихся адекватно реагировать на них посредством иностранного языка. Это работа в парах, группах, интервью. 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4627" y="3933056"/>
            <a:ext cx="2497813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135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658819"/>
            <a:ext cx="8183880" cy="4187952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Технология сотрудничества</a:t>
            </a:r>
            <a:endParaRPr lang="ru-RU" sz="2000" b="1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Основная идея заключается в создании условий для активной совместной деятельности обучающихся в разных учебных ситуациях. </a:t>
            </a:r>
            <a:r>
              <a:rPr lang="ru-RU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Учащиеся </a:t>
            </a:r>
            <a:r>
              <a:rPr lang="ru-RU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объединяются в группы по 3 - 4 человека, им дается одно задание при этом оговаривается роль каждого. Каждый отвечает не только за результат своей работы, но и за результат всей </a:t>
            </a:r>
            <a:r>
              <a:rPr lang="ru-RU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группы.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856" y="4077072"/>
            <a:ext cx="234083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9430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506</TotalTime>
  <Words>279</Words>
  <Application>Microsoft Office PowerPoint</Application>
  <PresentationFormat>Экран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Презентация на тему: «Использование современных образовательных технологий на уроках немецкого языка»  Учитель немецкого языка МОУ СШ № 38 Волгоград Пономаренко И.В. </vt:lpstr>
      <vt:lpstr>Слайд 2</vt:lpstr>
      <vt:lpstr>Слайд 3</vt:lpstr>
      <vt:lpstr>Слайд 4</vt:lpstr>
      <vt:lpstr>Слайд 5</vt:lpstr>
      <vt:lpstr>Слайд 6</vt:lpstr>
      <vt:lpstr>Слайд 7</vt:lpstr>
      <vt:lpstr>Творческий проект «Осень в Волгограде»  5А класс </vt:lpstr>
      <vt:lpstr> 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современных образовательных технологий на уроках немецкого языка </dc:title>
  <dc:creator>home</dc:creator>
  <cp:lastModifiedBy>моу сш 38</cp:lastModifiedBy>
  <cp:revision>52</cp:revision>
  <dcterms:created xsi:type="dcterms:W3CDTF">2015-11-22T14:11:29Z</dcterms:created>
  <dcterms:modified xsi:type="dcterms:W3CDTF">2024-11-18T06:17:17Z</dcterms:modified>
</cp:coreProperties>
</file>